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letter"/>
  <p:notesSz cx="6797675" cy="992981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0A4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404" autoAdjust="0"/>
  </p:normalViewPr>
  <p:slideViewPr>
    <p:cSldViewPr snapToGrid="0">
      <p:cViewPr varScale="1">
        <p:scale>
          <a:sx n="58" d="100"/>
          <a:sy n="58" d="100"/>
        </p:scale>
        <p:origin x="24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8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2B1B16CC-7CA2-44A6-8285-070AFAD682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A627E21-4D74-42E2-9A18-D92C075F50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A34234-EC8D-466A-AA5C-1CA3E1F67C8A}" type="datetime1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8FF8B8-3863-412E-8368-18166F3C0E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0EFB4A-0392-42F0-A1D9-1173F0262C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0800D8C-7CAE-4187-B3A6-C42BC179F4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068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844ACD-8BB8-4B00-BCD6-4ABECCD8D742}" type="datetime1">
              <a:rPr lang="fr-FR" noProof="0" smtClean="0"/>
              <a:t>28/01/2026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970D884-20BA-42EE-AAC9-17768C5705B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115192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970D884-20BA-42EE-AAC9-17768C5705B5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7572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1861BE-E3CF-C555-2DEF-D31BCD416629}"/>
              </a:ext>
            </a:extLst>
          </p:cNvPr>
          <p:cNvSpPr/>
          <p:nvPr userDrawn="1"/>
        </p:nvSpPr>
        <p:spPr>
          <a:xfrm>
            <a:off x="0" y="-1"/>
            <a:ext cx="6858000" cy="1428660"/>
          </a:xfrm>
          <a:prstGeom prst="rect">
            <a:avLst/>
          </a:prstGeom>
          <a:solidFill>
            <a:srgbClr val="70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DCAE9D-27B4-873E-5DA1-A8633EE3C308}"/>
              </a:ext>
            </a:extLst>
          </p:cNvPr>
          <p:cNvSpPr txBox="1"/>
          <p:nvPr userDrawn="1"/>
        </p:nvSpPr>
        <p:spPr>
          <a:xfrm>
            <a:off x="4085722" y="6080496"/>
            <a:ext cx="2468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Bold" pitchFamily="50" charset="0"/>
              </a:rPr>
              <a:t>CANDIDATURES 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0C4456-4FF1-5AF3-E3BB-1DC6629300DD}"/>
              </a:ext>
            </a:extLst>
          </p:cNvPr>
          <p:cNvSpPr/>
          <p:nvPr userDrawn="1"/>
        </p:nvSpPr>
        <p:spPr>
          <a:xfrm>
            <a:off x="4256293" y="7019777"/>
            <a:ext cx="2601708" cy="1541293"/>
          </a:xfrm>
          <a:prstGeom prst="rect">
            <a:avLst/>
          </a:prstGeom>
          <a:solidFill>
            <a:srgbClr val="70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54B1CE7-F637-9328-D282-43AA6253BA3A}"/>
              </a:ext>
            </a:extLst>
          </p:cNvPr>
          <p:cNvSpPr txBox="1"/>
          <p:nvPr userDrawn="1"/>
        </p:nvSpPr>
        <p:spPr>
          <a:xfrm>
            <a:off x="4483631" y="7146795"/>
            <a:ext cx="2231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800" dirty="0">
                <a:solidFill>
                  <a:schemeClr val="bg1"/>
                </a:solidFill>
                <a:latin typeface="Gotham Book" pitchFamily="50" charset="0"/>
              </a:rPr>
              <a:t>Créée en 1998, Sport dans la Ville est la principale association d’insertion par le sport en France. </a:t>
            </a:r>
          </a:p>
          <a:p>
            <a:pPr algn="just"/>
            <a:r>
              <a:rPr lang="fr-FR" sz="800" dirty="0">
                <a:solidFill>
                  <a:schemeClr val="bg1"/>
                </a:solidFill>
                <a:latin typeface="Gotham Book" pitchFamily="50" charset="0"/>
              </a:rPr>
              <a:t>Elle œuvre pour contribuer à l’égalité des chances en favorisant l’insertion sociale et professionnelle des jeunes issus de quartiers prioritaires. </a:t>
            </a:r>
          </a:p>
          <a:p>
            <a:pPr algn="just"/>
            <a:r>
              <a:rPr lang="fr-FR" sz="800" dirty="0">
                <a:solidFill>
                  <a:schemeClr val="bg1"/>
                </a:solidFill>
                <a:latin typeface="Gotham Book" pitchFamily="50" charset="0"/>
              </a:rPr>
              <a:t>Sa mission est de donner aux jeunes qu’elle accompagne la confiance, l’envie et les moyens pour rêver et réussir.</a:t>
            </a:r>
          </a:p>
        </p:txBody>
      </p:sp>
      <p:pic>
        <p:nvPicPr>
          <p:cNvPr id="25" name="Image 24" descr="Une image contenant texte, Police, affiche, Graphique&#10;&#10;Description générée automatiquement">
            <a:extLst>
              <a:ext uri="{FF2B5EF4-FFF2-40B4-BE49-F238E27FC236}">
                <a16:creationId xmlns:a16="http://schemas.microsoft.com/office/drawing/2014/main" id="{7127C1C6-C048-D95C-1E79-2CE01DD9A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17" y="125950"/>
            <a:ext cx="766383" cy="1073447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FCC2FC85-C809-4B62-1234-DD641388596B}"/>
              </a:ext>
            </a:extLst>
          </p:cNvPr>
          <p:cNvGrpSpPr/>
          <p:nvPr userDrawn="1"/>
        </p:nvGrpSpPr>
        <p:grpSpPr>
          <a:xfrm>
            <a:off x="5546974" y="6415538"/>
            <a:ext cx="1114436" cy="448015"/>
            <a:chOff x="7141943" y="4660410"/>
            <a:chExt cx="1114436" cy="448015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12A61A9-D10D-B19A-71C8-B32DFC50DBB5}"/>
                </a:ext>
              </a:extLst>
            </p:cNvPr>
            <p:cNvCxnSpPr>
              <a:cxnSpLocks/>
            </p:cNvCxnSpPr>
            <p:nvPr/>
          </p:nvCxnSpPr>
          <p:spPr>
            <a:xfrm>
              <a:off x="7141943" y="5087746"/>
              <a:ext cx="1100287" cy="0"/>
            </a:xfrm>
            <a:prstGeom prst="line">
              <a:avLst/>
            </a:prstGeom>
            <a:ln w="38100">
              <a:solidFill>
                <a:srgbClr val="70A4C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F10AC26-4D3F-A669-2F0A-B68005A76EE9}"/>
                </a:ext>
              </a:extLst>
            </p:cNvPr>
            <p:cNvCxnSpPr>
              <a:cxnSpLocks/>
            </p:cNvCxnSpPr>
            <p:nvPr/>
          </p:nvCxnSpPr>
          <p:spPr>
            <a:xfrm>
              <a:off x="8256379" y="4660410"/>
              <a:ext cx="0" cy="448015"/>
            </a:xfrm>
            <a:prstGeom prst="line">
              <a:avLst/>
            </a:prstGeom>
            <a:ln w="38100">
              <a:solidFill>
                <a:srgbClr val="70A4C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FE5BB89-0481-53DB-20EF-DBAFACB6BE69}"/>
              </a:ext>
            </a:extLst>
          </p:cNvPr>
          <p:cNvSpPr/>
          <p:nvPr userDrawn="1"/>
        </p:nvSpPr>
        <p:spPr>
          <a:xfrm>
            <a:off x="0" y="8705997"/>
            <a:ext cx="6858000" cy="438003"/>
          </a:xfrm>
          <a:prstGeom prst="rect">
            <a:avLst/>
          </a:prstGeom>
          <a:solidFill>
            <a:srgbClr val="70A4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F16A12-CF11-3DA3-A247-7DDC39A7BB0D}"/>
              </a:ext>
            </a:extLst>
          </p:cNvPr>
          <p:cNvSpPr txBox="1"/>
          <p:nvPr userDrawn="1"/>
        </p:nvSpPr>
        <p:spPr>
          <a:xfrm>
            <a:off x="0" y="8748527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Gotham Bold" pitchFamily="50" charset="0"/>
              </a:rPr>
              <a:t>NOS VALEURS CHEZ SPORT DANS LA VILLE :</a:t>
            </a:r>
          </a:p>
          <a:p>
            <a:pPr algn="ctr"/>
            <a:r>
              <a:rPr lang="fr-FR" sz="600" dirty="0">
                <a:solidFill>
                  <a:schemeClr val="bg1"/>
                </a:solidFill>
                <a:latin typeface="Gotham Book" pitchFamily="50" charset="0"/>
              </a:rPr>
              <a:t>Jouer et grandir ensemble, s’engager dans la proximité, travailler dans la confiance, entreprendre au quotidien, se dépasser et obtenir des résultats</a:t>
            </a:r>
          </a:p>
        </p:txBody>
      </p:sp>
      <p:pic>
        <p:nvPicPr>
          <p:cNvPr id="12" name="Image 11" descr="Une image contenant personne, plein air, habits, herbe&#10;&#10;Description générée automatiquement">
            <a:extLst>
              <a:ext uri="{FF2B5EF4-FFF2-40B4-BE49-F238E27FC236}">
                <a16:creationId xmlns:a16="http://schemas.microsoft.com/office/drawing/2014/main" id="{A2420842-670C-7494-C6B2-2D34ADCD28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1578" y="7019777"/>
            <a:ext cx="2312139" cy="1541293"/>
          </a:xfrm>
          <a:prstGeom prst="rect">
            <a:avLst/>
          </a:prstGeom>
        </p:spPr>
      </p:pic>
      <p:pic>
        <p:nvPicPr>
          <p:cNvPr id="2" name="Image 1" descr="Une image contenant personne, plein air, habits, bâtiment&#10;&#10;Description générée automatiquement">
            <a:extLst>
              <a:ext uri="{FF2B5EF4-FFF2-40B4-BE49-F238E27FC236}">
                <a16:creationId xmlns:a16="http://schemas.microsoft.com/office/drawing/2014/main" id="{12E5FF11-33D2-A8E8-0B3B-0B18024CC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5761" t="18606" r="19523" b="5976"/>
          <a:stretch/>
        </p:blipFill>
        <p:spPr>
          <a:xfrm>
            <a:off x="-1" y="7019776"/>
            <a:ext cx="1998753" cy="15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3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F9E42B-7086-84AE-F72D-637D3C12CEE4}"/>
              </a:ext>
            </a:extLst>
          </p:cNvPr>
          <p:cNvSpPr txBox="1"/>
          <p:nvPr/>
        </p:nvSpPr>
        <p:spPr>
          <a:xfrm>
            <a:off x="226514" y="1788869"/>
            <a:ext cx="628091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En binôme avec un éducateur ou une éducatrice, vos missions sont les suivantes 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Animer des séances sportives mixtes de football et transmettre des valeurs de savoir-être et d’assiduité indispensables à la réussite des jeunes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Assurer le suivi des présences et veiller à la fréquentation des séances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Apporter un contenu de séance en lien avec l’équipe, permettant aux jeunes de progresser dans leur comportement (gestion des émotions, ouverture des jeunes à d’autres actions, attitude d’entraide / de solidarité)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Garder une attitude éducative et bienveillante en toutes circonstances (écoute, gestion des conflits, etc.)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Proposer et encadrer des évènements (match de foot partenaires, tournois, initiations, etc.)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Gestion de la relation avec certaines familles (rencontre individuelle, évènements familles / jeunes, etc.)</a:t>
            </a:r>
          </a:p>
          <a:p>
            <a:pPr algn="just"/>
            <a:endParaRPr lang="fr-FR" sz="10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  <a:p>
            <a:pPr algn="just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19EFC4-269A-06A0-7F45-3FA1D0AC5B67}"/>
              </a:ext>
            </a:extLst>
          </p:cNvPr>
          <p:cNvSpPr txBox="1"/>
          <p:nvPr/>
        </p:nvSpPr>
        <p:spPr>
          <a:xfrm>
            <a:off x="226514" y="4004860"/>
            <a:ext cx="628091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Dynamique, rigoureux, respectueux et bienveillant, vous savez respecter vos engagements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Expérience souhaitée en encadrement et animation football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Reconnu pour votre relationnel avec les jeunes et votre capacité à gérer un groupe, vous souhaitez pouvoir apporter votre contribution à un projet associatif et social, mais aussi être ambassadeur de l’association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Diplômé d’une licence STAPS / Brevet d’état / BPJEPS APT ou Sports Collectifs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Rémunération à l’heure selon diplôme et expérience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Vous souhaitez apporter votre contribution à un projet sportif et social, et être ambassadeur(</a:t>
            </a:r>
            <a:r>
              <a:rPr lang="fr-FR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rice</a:t>
            </a: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) de l’association</a:t>
            </a:r>
          </a:p>
          <a:p>
            <a:pPr algn="just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7079F1-72A2-C211-5361-5C93E7F274EE}"/>
              </a:ext>
            </a:extLst>
          </p:cNvPr>
          <p:cNvSpPr txBox="1"/>
          <p:nvPr/>
        </p:nvSpPr>
        <p:spPr>
          <a:xfrm>
            <a:off x="239765" y="5773252"/>
            <a:ext cx="6156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rgbClr val="404040"/>
                </a:solidFill>
                <a:latin typeface="Gotham Book" pitchFamily="50" charset="0"/>
              </a:rPr>
              <a:t>Titre de transport (pris en charge à hauteur de 50% et au prorata des heures effectuées)  </a:t>
            </a:r>
          </a:p>
          <a:p>
            <a:pPr algn="just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414D73-C6E8-A6E0-1FFD-65680F609BA9}"/>
              </a:ext>
            </a:extLst>
          </p:cNvPr>
          <p:cNvSpPr txBox="1"/>
          <p:nvPr/>
        </p:nvSpPr>
        <p:spPr>
          <a:xfrm>
            <a:off x="62886" y="6380560"/>
            <a:ext cx="638251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7" algn="r"/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CV et lettre de motivation à envoyer à </a:t>
            </a:r>
          </a:p>
          <a:p>
            <a:pPr lvl="7" algn="r"/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Rémi Ingarao : ringarao@sportdanslaville.com</a:t>
            </a:r>
          </a:p>
          <a:p>
            <a:pPr algn="r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AB270B-8C8A-E43D-6B21-762B38CC3709}"/>
              </a:ext>
            </a:extLst>
          </p:cNvPr>
          <p:cNvSpPr txBox="1"/>
          <p:nvPr/>
        </p:nvSpPr>
        <p:spPr>
          <a:xfrm>
            <a:off x="288544" y="169115"/>
            <a:ext cx="51978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solidFill>
                  <a:schemeClr val="bg1"/>
                </a:solidFill>
                <a:latin typeface="Gotham Bold"/>
              </a:rPr>
              <a:t>EDUCATEUR SPORTIF H/F</a:t>
            </a:r>
          </a:p>
          <a:p>
            <a:pPr algn="just"/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latin typeface="Gotham Book" pitchFamily="50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D01265-A417-72FA-E319-3C04744EE794}"/>
              </a:ext>
            </a:extLst>
          </p:cNvPr>
          <p:cNvSpPr txBox="1"/>
          <p:nvPr/>
        </p:nvSpPr>
        <p:spPr>
          <a:xfrm>
            <a:off x="288543" y="542374"/>
            <a:ext cx="4521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CDD – 11h30 / semaine 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Mercredi (13h-19h) et samedi (9h-14h30)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Basé à Valenciennes Saint-Waast</a:t>
            </a:r>
          </a:p>
          <a:p>
            <a:pPr algn="just"/>
            <a:r>
              <a:rPr lang="fr-FR" sz="12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À pourvoir à compter de janvier 2026</a:t>
            </a:r>
            <a:endParaRPr lang="fr-FR" sz="1100" dirty="0">
              <a:solidFill>
                <a:schemeClr val="bg1"/>
              </a:solidFill>
              <a:latin typeface="Gotham Book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0B6315-2690-FEE4-14B4-977846992FB5}"/>
              </a:ext>
            </a:extLst>
          </p:cNvPr>
          <p:cNvSpPr txBox="1"/>
          <p:nvPr/>
        </p:nvSpPr>
        <p:spPr>
          <a:xfrm>
            <a:off x="288540" y="5456756"/>
            <a:ext cx="278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4040"/>
                </a:solidFill>
                <a:latin typeface="Gotham Bold" pitchFamily="50" charset="0"/>
              </a:rPr>
              <a:t>AVANTAGES</a:t>
            </a:r>
            <a:r>
              <a:rPr lang="fr-FR" sz="1600" dirty="0">
                <a:solidFill>
                  <a:srgbClr val="70A4CF"/>
                </a:solidFill>
                <a:latin typeface="Gotham Bold" pitchFamily="50" charset="0"/>
              </a:rPr>
              <a:t> PROPOSÉS: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7E0976-759A-891D-29CA-F0FA78EC9EBD}"/>
              </a:ext>
            </a:extLst>
          </p:cNvPr>
          <p:cNvSpPr txBox="1"/>
          <p:nvPr/>
        </p:nvSpPr>
        <p:spPr>
          <a:xfrm>
            <a:off x="288540" y="3729129"/>
            <a:ext cx="278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4040"/>
                </a:solidFill>
                <a:latin typeface="Gotham Bold" pitchFamily="50" charset="0"/>
              </a:rPr>
              <a:t>PROFIL </a:t>
            </a:r>
            <a:r>
              <a:rPr lang="fr-FR" sz="1600" dirty="0">
                <a:solidFill>
                  <a:srgbClr val="70A4CF"/>
                </a:solidFill>
                <a:latin typeface="Gotham Bold" pitchFamily="50" charset="0"/>
              </a:rPr>
              <a:t>RECHERCHÉ: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4CA257-0417-6B19-5F05-9FD2B86CCFFD}"/>
              </a:ext>
            </a:extLst>
          </p:cNvPr>
          <p:cNvSpPr txBox="1"/>
          <p:nvPr/>
        </p:nvSpPr>
        <p:spPr>
          <a:xfrm>
            <a:off x="288541" y="1499004"/>
            <a:ext cx="278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4040"/>
                </a:solidFill>
                <a:latin typeface="Gotham Bold" pitchFamily="50" charset="0"/>
              </a:rPr>
              <a:t>LES </a:t>
            </a:r>
            <a:r>
              <a:rPr lang="fr-FR" sz="1600" dirty="0">
                <a:solidFill>
                  <a:srgbClr val="70A4CF"/>
                </a:solidFill>
                <a:latin typeface="Gotham Bold" pitchFamily="50" charset="0"/>
              </a:rPr>
              <a:t>MISSIONS : </a:t>
            </a:r>
          </a:p>
        </p:txBody>
      </p:sp>
    </p:spTree>
    <p:extLst>
      <p:ext uri="{BB962C8B-B14F-4D97-AF65-F5344CB8AC3E}">
        <p14:creationId xmlns:p14="http://schemas.microsoft.com/office/powerpoint/2010/main" val="25767980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51">
      <a:dk1>
        <a:sysClr val="windowText" lastClr="000000"/>
      </a:dk1>
      <a:lt1>
        <a:sysClr val="window" lastClr="FFFFFF"/>
      </a:lt1>
      <a:dk2>
        <a:srgbClr val="C1272D"/>
      </a:dk2>
      <a:lt2>
        <a:srgbClr val="788086"/>
      </a:lt2>
      <a:accent1>
        <a:srgbClr val="A3AFB5"/>
      </a:accent1>
      <a:accent2>
        <a:srgbClr val="ED7D31"/>
      </a:accent2>
      <a:accent3>
        <a:srgbClr val="EE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7">
      <a:majorFont>
        <a:latin typeface="Rockwel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7543866_TF67228363" id="{0BFB5C05-4160-4809-A6FE-AF44BF192718}" vid="{CEFE2D80-3986-48E2-BB5B-AFB4553102B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a2f0b97-8373-41d3-9902-e7f45a703008" xsi:nil="true"/>
    <lcf76f155ced4ddcb4097134ff3c332f xmlns="5a6a76e4-a563-4958-8e05-3dd0b349d8e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A17702B56EFF41BE94E076087EA3E8" ma:contentTypeVersion="17" ma:contentTypeDescription="Crée un document." ma:contentTypeScope="" ma:versionID="98a1502ea9e099263d5dd502fd00325e">
  <xsd:schema xmlns:xsd="http://www.w3.org/2001/XMLSchema" xmlns:xs="http://www.w3.org/2001/XMLSchema" xmlns:p="http://schemas.microsoft.com/office/2006/metadata/properties" xmlns:ns2="4a2f0b97-8373-41d3-9902-e7f45a703008" xmlns:ns3="5a6a76e4-a563-4958-8e05-3dd0b349d8e3" targetNamespace="http://schemas.microsoft.com/office/2006/metadata/properties" ma:root="true" ma:fieldsID="29fec25c0250a8c27499967aab7baf00" ns2:_="" ns3:_="">
    <xsd:import namespace="4a2f0b97-8373-41d3-9902-e7f45a703008"/>
    <xsd:import namespace="5a6a76e4-a563-4958-8e05-3dd0b349d8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f0b97-8373-41d3-9902-e7f45a7030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aef89e0-c1c4-4379-ba99-87f60cd0cd85}" ma:internalName="TaxCatchAll" ma:showField="CatchAllData" ma:web="4a2f0b97-8373-41d3-9902-e7f45a703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6a76e4-a563-4958-8e05-3dd0b349d8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dc8f328d-be1e-4efd-8ca9-4f7a89ad41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DDBBB0-B5DD-4698-B882-E83022A813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F1BF1B-6F12-4D01-8AE0-3F0996FDBF0C}">
  <ds:schemaRefs>
    <ds:schemaRef ds:uri="http://purl.org/dc/elements/1.1/"/>
    <ds:schemaRef ds:uri="http://schemas.microsoft.com/office/2006/metadata/properties"/>
    <ds:schemaRef ds:uri="http://purl.org/dc/terms/"/>
    <ds:schemaRef ds:uri="3a0d90c3-9697-48ab-af2a-3b982c72b004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29f1af05-d9da-4753-9544-933b677be53a"/>
    <ds:schemaRef ds:uri="http://www.w3.org/XML/1998/namespace"/>
    <ds:schemaRef ds:uri="http://purl.org/dc/dcmitype/"/>
    <ds:schemaRef ds:uri="4a2f0b97-8373-41d3-9902-e7f45a703008"/>
    <ds:schemaRef ds:uri="5a6a76e4-a563-4958-8e05-3dd0b349d8e3"/>
  </ds:schemaRefs>
</ds:datastoreItem>
</file>

<file path=customXml/itemProps3.xml><?xml version="1.0" encoding="utf-8"?>
<ds:datastoreItem xmlns:ds="http://schemas.openxmlformats.org/officeDocument/2006/customXml" ds:itemID="{437781AF-EBB8-46B2-8A7E-820BBCA37C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2f0b97-8373-41d3-9902-e7f45a703008"/>
    <ds:schemaRef ds:uri="5a6a76e4-a563-4958-8e05-3dd0b349d8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C.V. infographie gras</Template>
  <TotalTime>215</TotalTime>
  <Words>306</Words>
  <Application>Microsoft Office PowerPoint</Application>
  <PresentationFormat>Format US (216 x 279 mm)</PresentationFormat>
  <Paragraphs>25</Paragraphs>
  <Slides>1</Slides>
  <Notes>1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Gotham Bold</vt:lpstr>
      <vt:lpstr>Gotham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Pauline BEYENS</dc:creator>
  <cp:lastModifiedBy>Louise BOUET</cp:lastModifiedBy>
  <cp:revision>16</cp:revision>
  <cp:lastPrinted>2024-10-28T10:34:14Z</cp:lastPrinted>
  <dcterms:created xsi:type="dcterms:W3CDTF">2024-07-01T15:56:11Z</dcterms:created>
  <dcterms:modified xsi:type="dcterms:W3CDTF">2026-01-28T10:49:10Z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0x010100FFA17702B56EFF41BE94E076087EA3E8</vt:lpwstr>
  </property>
  <property fmtid="{D5CDD505-2E9C-101B-9397-08002B2CF9AE}" pid="3" name="MediaServiceImageTags">
    <vt:lpwstr/>
  </property>
</Properties>
</file>